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73" r:id="rId13"/>
    <p:sldId id="274" r:id="rId14"/>
    <p:sldId id="270" r:id="rId15"/>
    <p:sldId id="272" r:id="rId16"/>
    <p:sldId id="271" r:id="rId17"/>
    <p:sldId id="278" r:id="rId18"/>
    <p:sldId id="276" r:id="rId19"/>
    <p:sldId id="275" r:id="rId20"/>
    <p:sldId id="277" r:id="rId21"/>
    <p:sldId id="279" r:id="rId22"/>
    <p:sldId id="28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8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76" y="7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8F89BB-8CE0-410B-95BA-E50CCC702FC2}" type="doc">
      <dgm:prSet loTypeId="urn:microsoft.com/office/officeart/2005/8/layout/vList2" loCatId="Inbox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DF7FFE6-A924-460F-83DA-5022B4E8C382}">
      <dgm:prSet/>
      <dgm:spPr/>
      <dgm:t>
        <a:bodyPr/>
        <a:lstStyle/>
        <a:p>
          <a:r>
            <a:rPr lang="en-IN" b="1" i="1" dirty="0"/>
            <a:t>Missing Values:</a:t>
          </a:r>
          <a:br>
            <a:rPr lang="en-IN" b="1" dirty="0"/>
          </a:br>
          <a:r>
            <a:rPr lang="en-IN" dirty="0"/>
            <a:t>Fare: Uses median of all Fare Values </a:t>
          </a:r>
          <a:br>
            <a:rPr lang="en-IN" dirty="0"/>
          </a:br>
          <a:r>
            <a:rPr lang="en-IN" dirty="0"/>
            <a:t>Embarked: Uses the most frequently used embarkment.                                                                                          Ages: Median of different Age based on  Gender and passenger class</a:t>
          </a:r>
          <a:endParaRPr lang="en-US" dirty="0"/>
        </a:p>
      </dgm:t>
    </dgm:pt>
    <dgm:pt modelId="{B851824E-9C18-4799-9DE2-852E7CFC4C0E}" type="parTrans" cxnId="{584F534C-03EF-4B3B-9A61-BFACDCD0A80A}">
      <dgm:prSet/>
      <dgm:spPr/>
      <dgm:t>
        <a:bodyPr/>
        <a:lstStyle/>
        <a:p>
          <a:endParaRPr lang="en-US"/>
        </a:p>
      </dgm:t>
    </dgm:pt>
    <dgm:pt modelId="{8F4D7B61-D10F-4880-92A9-B479AF03E367}" type="sibTrans" cxnId="{584F534C-03EF-4B3B-9A61-BFACDCD0A80A}">
      <dgm:prSet/>
      <dgm:spPr/>
      <dgm:t>
        <a:bodyPr/>
        <a:lstStyle/>
        <a:p>
          <a:endParaRPr lang="en-US"/>
        </a:p>
      </dgm:t>
    </dgm:pt>
    <dgm:pt modelId="{EBEC1B3A-9EBC-4468-A3F8-0CB063BE8EA8}">
      <dgm:prSet/>
      <dgm:spPr/>
      <dgm:t>
        <a:bodyPr/>
        <a:lstStyle/>
        <a:p>
          <a:r>
            <a:rPr lang="en-IN" b="1" i="1" dirty="0"/>
            <a:t>LOGISTIC REGRESSION</a:t>
          </a:r>
          <a:r>
            <a:rPr lang="en-IN" i="1" dirty="0"/>
            <a:t>: </a:t>
          </a:r>
          <a:r>
            <a:rPr lang="en-IN" dirty="0"/>
            <a:t>Validating assumption and Decisions. Performed by calculating the coefficients of the features.</a:t>
          </a:r>
          <a:endParaRPr lang="en-US" dirty="0"/>
        </a:p>
      </dgm:t>
    </dgm:pt>
    <dgm:pt modelId="{26BD8C27-8AC8-4B05-B924-4BE92EB21DE1}" type="parTrans" cxnId="{1F3A8CC4-2A98-44D9-9B0A-92F3893DC101}">
      <dgm:prSet/>
      <dgm:spPr/>
      <dgm:t>
        <a:bodyPr/>
        <a:lstStyle/>
        <a:p>
          <a:endParaRPr lang="en-US"/>
        </a:p>
      </dgm:t>
    </dgm:pt>
    <dgm:pt modelId="{49A396CA-C6DB-42F5-B190-16F5DC42C8EA}" type="sibTrans" cxnId="{1F3A8CC4-2A98-44D9-9B0A-92F3893DC101}">
      <dgm:prSet/>
      <dgm:spPr/>
      <dgm:t>
        <a:bodyPr/>
        <a:lstStyle/>
        <a:p>
          <a:endParaRPr lang="en-US"/>
        </a:p>
      </dgm:t>
    </dgm:pt>
    <dgm:pt modelId="{F5D3A3BB-BA82-4A47-962B-3BB42024C778}">
      <dgm:prSet/>
      <dgm:spPr/>
      <dgm:t>
        <a:bodyPr/>
        <a:lstStyle/>
        <a:p>
          <a:r>
            <a:rPr lang="en-IN" b="1" i="1" dirty="0"/>
            <a:t>NAIVE BAYES</a:t>
          </a:r>
          <a:r>
            <a:rPr lang="en-IN" i="1" dirty="0"/>
            <a:t>: </a:t>
          </a:r>
          <a:r>
            <a:rPr lang="en-IN" dirty="0"/>
            <a:t>For analysing the data used for Classification and regression analysis</a:t>
          </a:r>
          <a:endParaRPr lang="en-US" dirty="0"/>
        </a:p>
      </dgm:t>
    </dgm:pt>
    <dgm:pt modelId="{180427E1-98DB-4E71-B582-8971DDDE070F}" type="parTrans" cxnId="{5D50A849-ACCF-420D-9BC8-F7B18006E8CF}">
      <dgm:prSet/>
      <dgm:spPr/>
      <dgm:t>
        <a:bodyPr/>
        <a:lstStyle/>
        <a:p>
          <a:endParaRPr lang="en-US"/>
        </a:p>
      </dgm:t>
    </dgm:pt>
    <dgm:pt modelId="{854D8E24-2F14-4E20-B3D6-9D473351FB5A}" type="sibTrans" cxnId="{5D50A849-ACCF-420D-9BC8-F7B18006E8CF}">
      <dgm:prSet/>
      <dgm:spPr/>
      <dgm:t>
        <a:bodyPr/>
        <a:lstStyle/>
        <a:p>
          <a:endParaRPr lang="en-US"/>
        </a:p>
      </dgm:t>
    </dgm:pt>
    <dgm:pt modelId="{DD9F1746-CD91-461A-B075-DBC232DC67F2}">
      <dgm:prSet/>
      <dgm:spPr/>
      <dgm:t>
        <a:bodyPr/>
        <a:lstStyle/>
        <a:p>
          <a:r>
            <a:rPr lang="en-IN" b="1" i="1" baseline="0" dirty="0">
              <a:solidFill>
                <a:schemeClr val="tx1"/>
              </a:solidFill>
            </a:rPr>
            <a:t>DECISION TREE</a:t>
          </a:r>
          <a:r>
            <a:rPr lang="en-IN" i="1" baseline="0" dirty="0">
              <a:solidFill>
                <a:schemeClr val="tx1"/>
              </a:solidFill>
            </a:rPr>
            <a:t>: </a:t>
          </a:r>
          <a:r>
            <a:rPr lang="en-IN" baseline="0" dirty="0">
              <a:solidFill>
                <a:schemeClr val="tx1"/>
              </a:solidFill>
            </a:rPr>
            <a:t>Mapping the variables with ground truth (survived - 1 or not survived - 0)</a:t>
          </a:r>
          <a:endParaRPr lang="en-US" baseline="0" dirty="0">
            <a:solidFill>
              <a:schemeClr val="tx1"/>
            </a:solidFill>
          </a:endParaRPr>
        </a:p>
      </dgm:t>
    </dgm:pt>
    <dgm:pt modelId="{AC165827-60BD-42E3-80A2-4F9D1F624C3A}" type="parTrans" cxnId="{9C21EF08-EA7D-41B2-A170-26EAD8AC1B6F}">
      <dgm:prSet/>
      <dgm:spPr/>
      <dgm:t>
        <a:bodyPr/>
        <a:lstStyle/>
        <a:p>
          <a:endParaRPr lang="en-US"/>
        </a:p>
      </dgm:t>
    </dgm:pt>
    <dgm:pt modelId="{EDD2CC95-1CAA-4DF7-989D-E881A648C432}" type="sibTrans" cxnId="{9C21EF08-EA7D-41B2-A170-26EAD8AC1B6F}">
      <dgm:prSet/>
      <dgm:spPr/>
      <dgm:t>
        <a:bodyPr/>
        <a:lstStyle/>
        <a:p>
          <a:endParaRPr lang="en-US"/>
        </a:p>
      </dgm:t>
    </dgm:pt>
    <dgm:pt modelId="{8FE4F455-DE95-4B00-B14E-3BCE8C9F3253}" type="pres">
      <dgm:prSet presAssocID="{B48F89BB-8CE0-410B-95BA-E50CCC702FC2}" presName="linear" presStyleCnt="0">
        <dgm:presLayoutVars>
          <dgm:animLvl val="lvl"/>
          <dgm:resizeHandles val="exact"/>
        </dgm:presLayoutVars>
      </dgm:prSet>
      <dgm:spPr/>
    </dgm:pt>
    <dgm:pt modelId="{BBC0B683-5464-449D-9BEB-359269EC50BC}" type="pres">
      <dgm:prSet presAssocID="{DDF7FFE6-A924-460F-83DA-5022B4E8C38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A5E59F6-F7CD-4D8F-ACC7-3C7E8836A9DF}" type="pres">
      <dgm:prSet presAssocID="{8F4D7B61-D10F-4880-92A9-B479AF03E367}" presName="spacer" presStyleCnt="0"/>
      <dgm:spPr/>
    </dgm:pt>
    <dgm:pt modelId="{197F1961-FE94-4F2B-BF79-25C40F555B41}" type="pres">
      <dgm:prSet presAssocID="{EBEC1B3A-9EBC-4468-A3F8-0CB063BE8EA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681E39C-ECF4-469A-9830-1A1262244F4D}" type="pres">
      <dgm:prSet presAssocID="{49A396CA-C6DB-42F5-B190-16F5DC42C8EA}" presName="spacer" presStyleCnt="0"/>
      <dgm:spPr/>
    </dgm:pt>
    <dgm:pt modelId="{C97EE667-D64A-45E5-A4FA-39119604429D}" type="pres">
      <dgm:prSet presAssocID="{F5D3A3BB-BA82-4A47-962B-3BB42024C77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7C76997-91AC-4428-AF1E-86E0EB6CB815}" type="pres">
      <dgm:prSet presAssocID="{854D8E24-2F14-4E20-B3D6-9D473351FB5A}" presName="spacer" presStyleCnt="0"/>
      <dgm:spPr/>
    </dgm:pt>
    <dgm:pt modelId="{E8532AC1-7241-4DC6-8EB1-2B538958C41D}" type="pres">
      <dgm:prSet presAssocID="{DD9F1746-CD91-461A-B075-DBC232DC67F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C21EF08-EA7D-41B2-A170-26EAD8AC1B6F}" srcId="{B48F89BB-8CE0-410B-95BA-E50CCC702FC2}" destId="{DD9F1746-CD91-461A-B075-DBC232DC67F2}" srcOrd="3" destOrd="0" parTransId="{AC165827-60BD-42E3-80A2-4F9D1F624C3A}" sibTransId="{EDD2CC95-1CAA-4DF7-989D-E881A648C432}"/>
    <dgm:cxn modelId="{0202DC0E-5168-4598-B39E-4FB781CEC41E}" type="presOf" srcId="{F5D3A3BB-BA82-4A47-962B-3BB42024C778}" destId="{C97EE667-D64A-45E5-A4FA-39119604429D}" srcOrd="0" destOrd="0" presId="urn:microsoft.com/office/officeart/2005/8/layout/vList2"/>
    <dgm:cxn modelId="{120DB514-A332-486C-A3B6-B69EF806FD65}" type="presOf" srcId="{DDF7FFE6-A924-460F-83DA-5022B4E8C382}" destId="{BBC0B683-5464-449D-9BEB-359269EC50BC}" srcOrd="0" destOrd="0" presId="urn:microsoft.com/office/officeart/2005/8/layout/vList2"/>
    <dgm:cxn modelId="{67DB4D67-66DB-439C-97DA-079EFECE2C50}" type="presOf" srcId="{DD9F1746-CD91-461A-B075-DBC232DC67F2}" destId="{E8532AC1-7241-4DC6-8EB1-2B538958C41D}" srcOrd="0" destOrd="0" presId="urn:microsoft.com/office/officeart/2005/8/layout/vList2"/>
    <dgm:cxn modelId="{640DA168-8192-49B1-8620-1B923B8206ED}" type="presOf" srcId="{B48F89BB-8CE0-410B-95BA-E50CCC702FC2}" destId="{8FE4F455-DE95-4B00-B14E-3BCE8C9F3253}" srcOrd="0" destOrd="0" presId="urn:microsoft.com/office/officeart/2005/8/layout/vList2"/>
    <dgm:cxn modelId="{5D50A849-ACCF-420D-9BC8-F7B18006E8CF}" srcId="{B48F89BB-8CE0-410B-95BA-E50CCC702FC2}" destId="{F5D3A3BB-BA82-4A47-962B-3BB42024C778}" srcOrd="2" destOrd="0" parTransId="{180427E1-98DB-4E71-B582-8971DDDE070F}" sibTransId="{854D8E24-2F14-4E20-B3D6-9D473351FB5A}"/>
    <dgm:cxn modelId="{584F534C-03EF-4B3B-9A61-BFACDCD0A80A}" srcId="{B48F89BB-8CE0-410B-95BA-E50CCC702FC2}" destId="{DDF7FFE6-A924-460F-83DA-5022B4E8C382}" srcOrd="0" destOrd="0" parTransId="{B851824E-9C18-4799-9DE2-852E7CFC4C0E}" sibTransId="{8F4D7B61-D10F-4880-92A9-B479AF03E367}"/>
    <dgm:cxn modelId="{1F3A8CC4-2A98-44D9-9B0A-92F3893DC101}" srcId="{B48F89BB-8CE0-410B-95BA-E50CCC702FC2}" destId="{EBEC1B3A-9EBC-4468-A3F8-0CB063BE8EA8}" srcOrd="1" destOrd="0" parTransId="{26BD8C27-8AC8-4B05-B924-4BE92EB21DE1}" sibTransId="{49A396CA-C6DB-42F5-B190-16F5DC42C8EA}"/>
    <dgm:cxn modelId="{CAF6F5C9-72CF-4FAE-A163-5335A80C1D28}" type="presOf" srcId="{EBEC1B3A-9EBC-4468-A3F8-0CB063BE8EA8}" destId="{197F1961-FE94-4F2B-BF79-25C40F555B41}" srcOrd="0" destOrd="0" presId="urn:microsoft.com/office/officeart/2005/8/layout/vList2"/>
    <dgm:cxn modelId="{1A7F11C0-596D-496A-8E55-F8BCF3466E4E}" type="presParOf" srcId="{8FE4F455-DE95-4B00-B14E-3BCE8C9F3253}" destId="{BBC0B683-5464-449D-9BEB-359269EC50BC}" srcOrd="0" destOrd="0" presId="urn:microsoft.com/office/officeart/2005/8/layout/vList2"/>
    <dgm:cxn modelId="{EE1C3906-D09F-4D9D-8CE7-72696F1CE151}" type="presParOf" srcId="{8FE4F455-DE95-4B00-B14E-3BCE8C9F3253}" destId="{7A5E59F6-F7CD-4D8F-ACC7-3C7E8836A9DF}" srcOrd="1" destOrd="0" presId="urn:microsoft.com/office/officeart/2005/8/layout/vList2"/>
    <dgm:cxn modelId="{5A882DE3-5B10-4B73-88C3-6B276C494743}" type="presParOf" srcId="{8FE4F455-DE95-4B00-B14E-3BCE8C9F3253}" destId="{197F1961-FE94-4F2B-BF79-25C40F555B41}" srcOrd="2" destOrd="0" presId="urn:microsoft.com/office/officeart/2005/8/layout/vList2"/>
    <dgm:cxn modelId="{5200082D-9C73-4065-8AA5-B08048C6D041}" type="presParOf" srcId="{8FE4F455-DE95-4B00-B14E-3BCE8C9F3253}" destId="{1681E39C-ECF4-469A-9830-1A1262244F4D}" srcOrd="3" destOrd="0" presId="urn:microsoft.com/office/officeart/2005/8/layout/vList2"/>
    <dgm:cxn modelId="{7FE8EEAC-D162-4E1F-9174-0A244220386D}" type="presParOf" srcId="{8FE4F455-DE95-4B00-B14E-3BCE8C9F3253}" destId="{C97EE667-D64A-45E5-A4FA-39119604429D}" srcOrd="4" destOrd="0" presId="urn:microsoft.com/office/officeart/2005/8/layout/vList2"/>
    <dgm:cxn modelId="{4E7327E8-49BE-44FC-92ED-73640EF96EC3}" type="presParOf" srcId="{8FE4F455-DE95-4B00-B14E-3BCE8C9F3253}" destId="{57C76997-91AC-4428-AF1E-86E0EB6CB815}" srcOrd="5" destOrd="0" presId="urn:microsoft.com/office/officeart/2005/8/layout/vList2"/>
    <dgm:cxn modelId="{F7F1B424-17E9-4343-91BF-736BD4417E31}" type="presParOf" srcId="{8FE4F455-DE95-4B00-B14E-3BCE8C9F3253}" destId="{E8532AC1-7241-4DC6-8EB1-2B538958C41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C0B683-5464-449D-9BEB-359269EC50BC}">
      <dsp:nvSpPr>
        <dsp:cNvPr id="0" name=""/>
        <dsp:cNvSpPr/>
      </dsp:nvSpPr>
      <dsp:spPr>
        <a:xfrm>
          <a:off x="0" y="77245"/>
          <a:ext cx="6237359" cy="107055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i="1" kern="1200" dirty="0"/>
            <a:t>Missing Values:</a:t>
          </a:r>
          <a:br>
            <a:rPr lang="en-IN" sz="1500" b="1" kern="1200" dirty="0"/>
          </a:br>
          <a:r>
            <a:rPr lang="en-IN" sz="1500" kern="1200" dirty="0"/>
            <a:t>Fare: Uses median of all Fare Values </a:t>
          </a:r>
          <a:br>
            <a:rPr lang="en-IN" sz="1500" kern="1200" dirty="0"/>
          </a:br>
          <a:r>
            <a:rPr lang="en-IN" sz="1500" kern="1200" dirty="0"/>
            <a:t>Embarked: Uses the most frequently used embarkment.                                                                                          Ages: Median of different Age based on  Gender and passenger class</a:t>
          </a:r>
          <a:endParaRPr lang="en-US" sz="1500" kern="1200" dirty="0"/>
        </a:p>
      </dsp:txBody>
      <dsp:txXfrm>
        <a:off x="52260" y="129505"/>
        <a:ext cx="6132839" cy="966030"/>
      </dsp:txXfrm>
    </dsp:sp>
    <dsp:sp modelId="{197F1961-FE94-4F2B-BF79-25C40F555B41}">
      <dsp:nvSpPr>
        <dsp:cNvPr id="0" name=""/>
        <dsp:cNvSpPr/>
      </dsp:nvSpPr>
      <dsp:spPr>
        <a:xfrm>
          <a:off x="0" y="1190995"/>
          <a:ext cx="6237359" cy="1070550"/>
        </a:xfrm>
        <a:prstGeom prst="roundRect">
          <a:avLst/>
        </a:prstGeom>
        <a:gradFill rotWithShape="0">
          <a:gsLst>
            <a:gs pos="0">
              <a:schemeClr val="accent5">
                <a:hueOff val="599641"/>
                <a:satOff val="7966"/>
                <a:lumOff val="196"/>
                <a:alphaOff val="0"/>
                <a:tint val="96000"/>
                <a:lumMod val="102000"/>
              </a:schemeClr>
            </a:gs>
            <a:gs pos="100000">
              <a:schemeClr val="accent5">
                <a:hueOff val="599641"/>
                <a:satOff val="7966"/>
                <a:lumOff val="196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i="1" kern="1200" dirty="0"/>
            <a:t>LOGISTIC REGRESSION</a:t>
          </a:r>
          <a:r>
            <a:rPr lang="en-IN" sz="1500" i="1" kern="1200" dirty="0"/>
            <a:t>: </a:t>
          </a:r>
          <a:r>
            <a:rPr lang="en-IN" sz="1500" kern="1200" dirty="0"/>
            <a:t>Validating assumption and Decisions. Performed by calculating the coefficients of the features.</a:t>
          </a:r>
          <a:endParaRPr lang="en-US" sz="1500" kern="1200" dirty="0"/>
        </a:p>
      </dsp:txBody>
      <dsp:txXfrm>
        <a:off x="52260" y="1243255"/>
        <a:ext cx="6132839" cy="966030"/>
      </dsp:txXfrm>
    </dsp:sp>
    <dsp:sp modelId="{C97EE667-D64A-45E5-A4FA-39119604429D}">
      <dsp:nvSpPr>
        <dsp:cNvPr id="0" name=""/>
        <dsp:cNvSpPr/>
      </dsp:nvSpPr>
      <dsp:spPr>
        <a:xfrm>
          <a:off x="0" y="2304745"/>
          <a:ext cx="6237359" cy="1070550"/>
        </a:xfrm>
        <a:prstGeom prst="roundRect">
          <a:avLst/>
        </a:prstGeom>
        <a:gradFill rotWithShape="0">
          <a:gsLst>
            <a:gs pos="0">
              <a:schemeClr val="accent5">
                <a:hueOff val="1199281"/>
                <a:satOff val="15932"/>
                <a:lumOff val="392"/>
                <a:alphaOff val="0"/>
                <a:tint val="96000"/>
                <a:lumMod val="102000"/>
              </a:schemeClr>
            </a:gs>
            <a:gs pos="100000">
              <a:schemeClr val="accent5">
                <a:hueOff val="1199281"/>
                <a:satOff val="15932"/>
                <a:lumOff val="392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i="1" kern="1200" dirty="0"/>
            <a:t>NAIVE BAYES</a:t>
          </a:r>
          <a:r>
            <a:rPr lang="en-IN" sz="1500" i="1" kern="1200" dirty="0"/>
            <a:t>: </a:t>
          </a:r>
          <a:r>
            <a:rPr lang="en-IN" sz="1500" kern="1200" dirty="0"/>
            <a:t>For analysing the data used for Classification and regression analysis</a:t>
          </a:r>
          <a:endParaRPr lang="en-US" sz="1500" kern="1200" dirty="0"/>
        </a:p>
      </dsp:txBody>
      <dsp:txXfrm>
        <a:off x="52260" y="2357005"/>
        <a:ext cx="6132839" cy="966030"/>
      </dsp:txXfrm>
    </dsp:sp>
    <dsp:sp modelId="{E8532AC1-7241-4DC6-8EB1-2B538958C41D}">
      <dsp:nvSpPr>
        <dsp:cNvPr id="0" name=""/>
        <dsp:cNvSpPr/>
      </dsp:nvSpPr>
      <dsp:spPr>
        <a:xfrm>
          <a:off x="0" y="3418495"/>
          <a:ext cx="6237359" cy="1070550"/>
        </a:xfrm>
        <a:prstGeom prst="roundRect">
          <a:avLst/>
        </a:prstGeom>
        <a:gradFill rotWithShape="0">
          <a:gsLst>
            <a:gs pos="0">
              <a:schemeClr val="accent5">
                <a:hueOff val="1798922"/>
                <a:satOff val="23898"/>
                <a:lumOff val="588"/>
                <a:alphaOff val="0"/>
                <a:tint val="96000"/>
                <a:lumMod val="102000"/>
              </a:schemeClr>
            </a:gs>
            <a:gs pos="100000">
              <a:schemeClr val="accent5">
                <a:hueOff val="1798922"/>
                <a:satOff val="23898"/>
                <a:lumOff val="588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i="1" kern="1200" baseline="0" dirty="0">
              <a:solidFill>
                <a:schemeClr val="tx1"/>
              </a:solidFill>
            </a:rPr>
            <a:t>DECISION TREE</a:t>
          </a:r>
          <a:r>
            <a:rPr lang="en-IN" sz="1500" i="1" kern="1200" baseline="0" dirty="0">
              <a:solidFill>
                <a:schemeClr val="tx1"/>
              </a:solidFill>
            </a:rPr>
            <a:t>: </a:t>
          </a:r>
          <a:r>
            <a:rPr lang="en-IN" sz="1500" kern="1200" baseline="0" dirty="0">
              <a:solidFill>
                <a:schemeClr val="tx1"/>
              </a:solidFill>
            </a:rPr>
            <a:t>Mapping the variables with ground truth (survived - 1 or not survived - 0)</a:t>
          </a:r>
          <a:endParaRPr lang="en-US" sz="1500" kern="1200" baseline="0" dirty="0">
            <a:solidFill>
              <a:schemeClr val="tx1"/>
            </a:solidFill>
          </a:endParaRPr>
        </a:p>
      </dsp:txBody>
      <dsp:txXfrm>
        <a:off x="52260" y="3470755"/>
        <a:ext cx="6132839" cy="9660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326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053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6473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154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90207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62814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587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5479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751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3350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027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3771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871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8736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26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2043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106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5AE77ED-999E-4A20-A4D6-1B4ADF00BAD6}" type="datetimeFigureOut">
              <a:rPr lang="en-IN" smtClean="0"/>
              <a:t>18-06-2018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9075796-4D43-4995-AAE6-0A7E6BAF7A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339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4">
            <a:extLst>
              <a:ext uri="{FF2B5EF4-FFF2-40B4-BE49-F238E27FC236}">
                <a16:creationId xmlns:a16="http://schemas.microsoft.com/office/drawing/2014/main" id="{0DF3F811-7293-4792-B4BE-C473322AACC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newspaper&#10;&#10;Description generated with high confidence">
            <a:extLst>
              <a:ext uri="{FF2B5EF4-FFF2-40B4-BE49-F238E27FC236}">
                <a16:creationId xmlns:a16="http://schemas.microsoft.com/office/drawing/2014/main" id="{E2585FE5-8378-4552-BB9D-D6A1F2F145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5" r="-2" b="1232"/>
          <a:stretch/>
        </p:blipFill>
        <p:spPr>
          <a:xfrm>
            <a:off x="7873801" y="1161259"/>
            <a:ext cx="3341190" cy="42477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6FA3D6-FCD5-4100-8560-B2F1999116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6169" y="551874"/>
            <a:ext cx="4978303" cy="26161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4200" dirty="0">
                <a:latin typeface="Arial Black" panose="020B0A04020102020204" pitchFamily="34" charset="0"/>
              </a:rPr>
              <a:t>TITANIC: </a:t>
            </a:r>
            <a:br>
              <a:rPr lang="en-IN" sz="4200" dirty="0">
                <a:latin typeface="Arial Black" panose="020B0A04020102020204" pitchFamily="34" charset="0"/>
              </a:rPr>
            </a:br>
            <a:r>
              <a:rPr lang="en-IN" sz="4200" i="1" dirty="0"/>
              <a:t>MACHINE LEARNING FROM DISASTER</a:t>
            </a:r>
            <a:br>
              <a:rPr lang="en-IN" sz="4200" i="1" dirty="0"/>
            </a:br>
            <a:endParaRPr lang="en-IN" sz="4200" i="1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32691CE-152B-41D8-862E-3840F5CD57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08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1F406-89EA-4E10-A358-695CF2BF7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420" y="0"/>
            <a:ext cx="10018713" cy="1752599"/>
          </a:xfrm>
        </p:spPr>
        <p:txBody>
          <a:bodyPr/>
          <a:lstStyle/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Observation based on 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PClass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47F3B2-35F9-49CC-B8E5-B7273252F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064" y="1641241"/>
            <a:ext cx="5337511" cy="4900414"/>
          </a:xfrm>
          <a:prstGeom prst="rect">
            <a:avLst/>
          </a:prstGeom>
        </p:spPr>
      </p:pic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E3FCC42A-FAE7-4BBB-92B7-4817F1447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6181" y="1641241"/>
            <a:ext cx="4313383" cy="4900414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Most of the passengers in lower class, i.e., 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Pclass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= 3 didn’t survive. 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Pclass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= 3 has most passengers.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Passengers of age 5 to 20 survived in 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Pclass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1 and 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Pclass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Most passengers of 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Pclass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1 survived.</a:t>
            </a:r>
          </a:p>
          <a:p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29993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B5D6-4BD3-4099-9084-6035B07E8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498" y="-111358"/>
            <a:ext cx="10018713" cy="1752599"/>
          </a:xfrm>
        </p:spPr>
        <p:txBody>
          <a:bodyPr/>
          <a:lstStyle/>
          <a:p>
            <a:r>
              <a:rPr lang="en-IN">
                <a:latin typeface="Dubai" panose="020B0503030403030204" pitchFamily="34" charset="-78"/>
                <a:cs typeface="Dubai" panose="020B0503030403030204" pitchFamily="34" charset="-78"/>
              </a:rPr>
              <a:t>Filling missing values for age, comparing PClass and Gender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51A1B-3F02-4D86-B3D0-2997ACA20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124201"/>
          </a:xfrm>
        </p:spPr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9ACD51-C041-4A22-AC6D-8048548AA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035" y="1405267"/>
            <a:ext cx="5201793" cy="4900414"/>
          </a:xfrm>
          <a:prstGeom prst="rect">
            <a:avLst/>
          </a:prstGeom>
        </p:spPr>
      </p:pic>
      <p:sp>
        <p:nvSpPr>
          <p:cNvPr id="6" name="Content Placeholder 28">
            <a:extLst>
              <a:ext uri="{FF2B5EF4-FFF2-40B4-BE49-F238E27FC236}">
                <a16:creationId xmlns:a16="http://schemas.microsoft.com/office/drawing/2014/main" id="{620F8F0F-BFF8-423D-81C1-EDC3E46E1523}"/>
              </a:ext>
            </a:extLst>
          </p:cNvPr>
          <p:cNvSpPr txBox="1">
            <a:spLocks/>
          </p:cNvSpPr>
          <p:nvPr/>
        </p:nvSpPr>
        <p:spPr>
          <a:xfrm>
            <a:off x="7506365" y="1396663"/>
            <a:ext cx="4313383" cy="4900414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With 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PClass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and gender features, we could see that the noise will be reduces considering the median of Gender and 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Pclass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2207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8CB4C3F-C26A-41B9-BDF1-6CD0C5E5933A}"/>
              </a:ext>
            </a:extLst>
          </p:cNvPr>
          <p:cNvSpPr txBox="1">
            <a:spLocks/>
          </p:cNvSpPr>
          <p:nvPr/>
        </p:nvSpPr>
        <p:spPr>
          <a:xfrm>
            <a:off x="2765955" y="2946400"/>
            <a:ext cx="6660090" cy="965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5400" dirty="0">
                <a:latin typeface="Dubai" panose="020B0503030403030204" pitchFamily="34" charset="-78"/>
                <a:cs typeface="Dubai" panose="020B0503030403030204" pitchFamily="34" charset="-78"/>
              </a:rPr>
              <a:t>Creation &amp; Conversion of Features</a:t>
            </a:r>
          </a:p>
        </p:txBody>
      </p:sp>
    </p:spTree>
    <p:extLst>
      <p:ext uri="{BB962C8B-B14F-4D97-AF65-F5344CB8AC3E}">
        <p14:creationId xmlns:p14="http://schemas.microsoft.com/office/powerpoint/2010/main" val="768491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44">
            <a:extLst>
              <a:ext uri="{FF2B5EF4-FFF2-40B4-BE49-F238E27FC236}">
                <a16:creationId xmlns:a16="http://schemas.microsoft.com/office/drawing/2014/main" id="{729D1C44-1DC2-46A3-AF4D-6CF3F03E7AE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38441D71-9427-4E52-9D00-DA5DCD60838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99D64EDB-A847-4FFD-A1A0-F682EFB878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E1462D21-CAC4-4C52-95C9-E5C0DE3E9C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id="{9A48DF8F-07DF-48F2-944C-97808BBD26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1DBC7527-D323-4A52-8055-50480E532BD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51" name="Freeform 12">
              <a:extLst>
                <a:ext uri="{FF2B5EF4-FFF2-40B4-BE49-F238E27FC236}">
                  <a16:creationId xmlns:a16="http://schemas.microsoft.com/office/drawing/2014/main" id="{7FDC9880-BEB7-4458-9A76-FD74CA58DA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66" name="Rectangle 52">
            <a:extLst>
              <a:ext uri="{FF2B5EF4-FFF2-40B4-BE49-F238E27FC236}">
                <a16:creationId xmlns:a16="http://schemas.microsoft.com/office/drawing/2014/main" id="{F312BB96-8152-4380-9A88-1035C491D2C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54">
            <a:extLst>
              <a:ext uri="{FF2B5EF4-FFF2-40B4-BE49-F238E27FC236}">
                <a16:creationId xmlns:a16="http://schemas.microsoft.com/office/drawing/2014/main" id="{AECB995A-E5B4-4732-8007-6C87709D7BF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9C5C1ECF-57E1-46CD-812C-05C10BE6F0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7" name="Freeform 7">
              <a:extLst>
                <a:ext uri="{FF2B5EF4-FFF2-40B4-BE49-F238E27FC236}">
                  <a16:creationId xmlns:a16="http://schemas.microsoft.com/office/drawing/2014/main" id="{3F993ABC-4240-4589-8AFB-028CA4ED48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34DEEDD8-B197-4B60-A4E5-A9296FE886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4921ED5A-B381-42B2-9C22-C963CE9A03E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DFECE03A-6F56-422E-9D60-FE9C6D470D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33872B75-979A-4E90-AD98-FAE35239BBF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8" name="Rounded Rectangle 16">
            <a:extLst>
              <a:ext uri="{FF2B5EF4-FFF2-40B4-BE49-F238E27FC236}">
                <a16:creationId xmlns:a16="http://schemas.microsoft.com/office/drawing/2014/main" id="{03F0917E-421A-4BCB-A614-5E33D8210B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F4F66AF-B4AA-47FF-B6EF-7423502B9F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551" y="1196875"/>
            <a:ext cx="3341190" cy="4176488"/>
          </a:xfrm>
          <a:prstGeom prst="rect">
            <a:avLst/>
          </a:prstGeom>
        </p:spPr>
      </p:pic>
      <p:sp>
        <p:nvSpPr>
          <p:cNvPr id="28" name="Content Placeholder 28">
            <a:extLst>
              <a:ext uri="{FF2B5EF4-FFF2-40B4-BE49-F238E27FC236}">
                <a16:creationId xmlns:a16="http://schemas.microsoft.com/office/drawing/2014/main" id="{AC9D9C75-5F19-45BE-B111-382B0629698E}"/>
              </a:ext>
            </a:extLst>
          </p:cNvPr>
          <p:cNvSpPr txBox="1">
            <a:spLocks/>
          </p:cNvSpPr>
          <p:nvPr/>
        </p:nvSpPr>
        <p:spPr>
          <a:xfrm>
            <a:off x="6147725" y="648930"/>
            <a:ext cx="5498175" cy="5231963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New feature called “Title” was created by extracting part of the “Name” feature.</a:t>
            </a:r>
          </a:p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Title has direct contribution to Age feature, but has indirect contribution towards survived feature.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46C39D-0524-4BED-9BD4-A666E98FE8C6}"/>
              </a:ext>
            </a:extLst>
          </p:cNvPr>
          <p:cNvSpPr txBox="1"/>
          <p:nvPr/>
        </p:nvSpPr>
        <p:spPr>
          <a:xfrm>
            <a:off x="4270887" y="48209"/>
            <a:ext cx="53113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Dubai" panose="020B0503030403030204" pitchFamily="34" charset="-78"/>
                <a:cs typeface="Dubai" panose="020B0503030403030204" pitchFamily="34" charset="-78"/>
              </a:rPr>
              <a:t>“Title” Feature</a:t>
            </a:r>
          </a:p>
        </p:txBody>
      </p:sp>
    </p:spTree>
    <p:extLst>
      <p:ext uri="{BB962C8B-B14F-4D97-AF65-F5344CB8AC3E}">
        <p14:creationId xmlns:p14="http://schemas.microsoft.com/office/powerpoint/2010/main" val="824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729D1C44-1DC2-46A3-AF4D-6CF3F03E7AE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38441D71-9427-4E52-9D00-DA5DCD60838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99D64EDB-A847-4FFD-A1A0-F682EFB878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E1462D21-CAC4-4C52-95C9-E5C0DE3E9C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9A48DF8F-07DF-48F2-944C-97808BBD26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1DBC7527-D323-4A52-8055-50480E532BD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7FDC9880-BEB7-4458-9A76-FD74CA58DA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F312BB96-8152-4380-9A88-1035C491D2C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ECB995A-E5B4-4732-8007-6C87709D7BF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9C5C1ECF-57E1-46CD-812C-05C10BE6F0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3F993ABC-4240-4589-8AFB-028CA4ED48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34DEEDD8-B197-4B60-A4E5-A9296FE886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4921ED5A-B381-42B2-9C22-C963CE9A03E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DFECE03A-6F56-422E-9D60-FE9C6D470D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33872B75-979A-4E90-AD98-FAE35239BBF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1" name="Rounded Rectangle 16">
            <a:extLst>
              <a:ext uri="{FF2B5EF4-FFF2-40B4-BE49-F238E27FC236}">
                <a16:creationId xmlns:a16="http://schemas.microsoft.com/office/drawing/2014/main" id="{03F0917E-421A-4BCB-A614-5E33D8210B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Content Placeholder 1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82588282-13F8-478A-BDD6-ADA7DE56F7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551" y="1227067"/>
            <a:ext cx="3341190" cy="41161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BFCDE0-BD39-4EE3-871C-676210A8A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00" y="648930"/>
            <a:ext cx="6390723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endParaRPr lang="en-US" sz="6000" dirty="0"/>
          </a:p>
        </p:txBody>
      </p:sp>
      <p:sp>
        <p:nvSpPr>
          <p:cNvPr id="15" name="Content Placeholder 28">
            <a:extLst>
              <a:ext uri="{FF2B5EF4-FFF2-40B4-BE49-F238E27FC236}">
                <a16:creationId xmlns:a16="http://schemas.microsoft.com/office/drawing/2014/main" id="{76A7E931-7D2A-476D-ABB8-AFAB61FB7625}"/>
              </a:ext>
            </a:extLst>
          </p:cNvPr>
          <p:cNvSpPr txBox="1">
            <a:spLocks/>
          </p:cNvSpPr>
          <p:nvPr/>
        </p:nvSpPr>
        <p:spPr>
          <a:xfrm>
            <a:off x="6638148" y="789968"/>
            <a:ext cx="4925848" cy="550923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Gender feature was converted to Ordinal values</a:t>
            </a:r>
          </a:p>
          <a:p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AgeBand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feature was created to convert Age feature to Ordinal values.</a:t>
            </a:r>
          </a:p>
          <a:p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FareBand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feature was created to convert Fare feature to Ordinal values.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117AE6B-8A83-4DE5-A7FC-EDBE783A5FCA}"/>
              </a:ext>
            </a:extLst>
          </p:cNvPr>
          <p:cNvSpPr txBox="1"/>
          <p:nvPr/>
        </p:nvSpPr>
        <p:spPr>
          <a:xfrm>
            <a:off x="2996359" y="44899"/>
            <a:ext cx="53113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latin typeface="Dubai" panose="020B0503030403030204" pitchFamily="34" charset="-78"/>
                <a:cs typeface="Dubai" panose="020B0503030403030204" pitchFamily="34" charset="-78"/>
              </a:rPr>
              <a:t>“Gender, Age and Fare”  Features</a:t>
            </a:r>
          </a:p>
        </p:txBody>
      </p:sp>
    </p:spTree>
    <p:extLst>
      <p:ext uri="{BB962C8B-B14F-4D97-AF65-F5344CB8AC3E}">
        <p14:creationId xmlns:p14="http://schemas.microsoft.com/office/powerpoint/2010/main" val="3560793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29D1C44-1DC2-46A3-AF4D-6CF3F03E7AE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8441D71-9427-4E52-9D00-DA5DCD60838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9D64EDB-A847-4FFD-A1A0-F682EFB878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E1462D21-CAC4-4C52-95C9-E5C0DE3E9C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9A48DF8F-07DF-48F2-944C-97808BBD26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1DBC7527-D323-4A52-8055-50480E532BD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7FDC9880-BEB7-4458-9A76-FD74CA58DA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312BB96-8152-4380-9A88-1035C491D2C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ECB995A-E5B4-4732-8007-6C87709D7BF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9C5C1ECF-57E1-46CD-812C-05C10BE6F0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3F993ABC-4240-4589-8AFB-028CA4ED48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34DEEDD8-B197-4B60-A4E5-A9296FE886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4921ED5A-B381-42B2-9C22-C963CE9A03E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DFECE03A-6F56-422E-9D60-FE9C6D470D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33872B75-979A-4E90-AD98-FAE35239BBF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9" name="Rounded Rectangle 16">
            <a:extLst>
              <a:ext uri="{FF2B5EF4-FFF2-40B4-BE49-F238E27FC236}">
                <a16:creationId xmlns:a16="http://schemas.microsoft.com/office/drawing/2014/main" id="{03F0917E-421A-4BCB-A614-5E33D8210B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022C2DAF-D54A-453B-B21C-8ACD0BAAB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11706" y="2174184"/>
            <a:ext cx="2789179" cy="22548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6AF819-83E9-4BCD-B73E-58CEEAC78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00" y="648930"/>
            <a:ext cx="6390723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endParaRPr lang="en-US" sz="6000"/>
          </a:p>
        </p:txBody>
      </p:sp>
      <p:sp>
        <p:nvSpPr>
          <p:cNvPr id="5" name="Content Placeholder 28">
            <a:extLst>
              <a:ext uri="{FF2B5EF4-FFF2-40B4-BE49-F238E27FC236}">
                <a16:creationId xmlns:a16="http://schemas.microsoft.com/office/drawing/2014/main" id="{09B1AF02-02DA-4490-BAD7-F81CF1B52913}"/>
              </a:ext>
            </a:extLst>
          </p:cNvPr>
          <p:cNvSpPr txBox="1">
            <a:spLocks/>
          </p:cNvSpPr>
          <p:nvPr/>
        </p:nvSpPr>
        <p:spPr>
          <a:xfrm>
            <a:off x="6638148" y="789968"/>
            <a:ext cx="4925848" cy="550923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FamilySize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feature created from “Parent/Children” feature &amp; “Siblings/Spouse” feature.</a:t>
            </a:r>
          </a:p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No contribution made by “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FamilySize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” feature, hence we dropped it.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1FB1F3-1CE6-41DD-8293-7F8946678993}"/>
              </a:ext>
            </a:extLst>
          </p:cNvPr>
          <p:cNvSpPr txBox="1"/>
          <p:nvPr/>
        </p:nvSpPr>
        <p:spPr>
          <a:xfrm>
            <a:off x="4270887" y="48209"/>
            <a:ext cx="53113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Dubai" panose="020B0503030403030204" pitchFamily="34" charset="-78"/>
                <a:cs typeface="Dubai" panose="020B0503030403030204" pitchFamily="34" charset="-78"/>
              </a:rPr>
              <a:t>“</a:t>
            </a:r>
            <a:r>
              <a:rPr lang="en-IN" sz="4400" dirty="0" err="1">
                <a:latin typeface="Dubai" panose="020B0503030403030204" pitchFamily="34" charset="-78"/>
                <a:cs typeface="Dubai" panose="020B0503030403030204" pitchFamily="34" charset="-78"/>
              </a:rPr>
              <a:t>FamilySize</a:t>
            </a:r>
            <a:r>
              <a:rPr lang="en-IN" sz="4400" dirty="0">
                <a:latin typeface="Dubai" panose="020B0503030403030204" pitchFamily="34" charset="-78"/>
                <a:cs typeface="Dubai" panose="020B0503030403030204" pitchFamily="34" charset="-78"/>
              </a:rPr>
              <a:t>” Feature</a:t>
            </a:r>
          </a:p>
        </p:txBody>
      </p:sp>
    </p:spTree>
    <p:extLst>
      <p:ext uri="{BB962C8B-B14F-4D97-AF65-F5344CB8AC3E}">
        <p14:creationId xmlns:p14="http://schemas.microsoft.com/office/powerpoint/2010/main" val="4259798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12">
            <a:extLst>
              <a:ext uri="{FF2B5EF4-FFF2-40B4-BE49-F238E27FC236}">
                <a16:creationId xmlns:a16="http://schemas.microsoft.com/office/drawing/2014/main" id="{729D1C44-1DC2-46A3-AF4D-6CF3F03E7AE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8441D71-9427-4E52-9D00-DA5DCD60838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99D64EDB-A847-4FFD-A1A0-F682EFB878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E1462D21-CAC4-4C52-95C9-E5C0DE3E9C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A48DF8F-07DF-48F2-944C-97808BBD26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DBC7527-D323-4A52-8055-50480E532BD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7FDC9880-BEB7-4458-9A76-FD74CA58DA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34" name="Rectangle 20">
            <a:extLst>
              <a:ext uri="{FF2B5EF4-FFF2-40B4-BE49-F238E27FC236}">
                <a16:creationId xmlns:a16="http://schemas.microsoft.com/office/drawing/2014/main" id="{F312BB96-8152-4380-9A88-1035C491D2C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22">
            <a:extLst>
              <a:ext uri="{FF2B5EF4-FFF2-40B4-BE49-F238E27FC236}">
                <a16:creationId xmlns:a16="http://schemas.microsoft.com/office/drawing/2014/main" id="{AECB995A-E5B4-4732-8007-6C87709D7BF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9C5C1ECF-57E1-46CD-812C-05C10BE6F0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3F993ABC-4240-4589-8AFB-028CA4ED48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34DEEDD8-B197-4B60-A4E5-A9296FE886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4921ED5A-B381-42B2-9C22-C963CE9A03E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FECE03A-6F56-422E-9D60-FE9C6D470D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33872B75-979A-4E90-AD98-FAE35239BBF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6" name="Rounded Rectangle 16">
            <a:extLst>
              <a:ext uri="{FF2B5EF4-FFF2-40B4-BE49-F238E27FC236}">
                <a16:creationId xmlns:a16="http://schemas.microsoft.com/office/drawing/2014/main" id="{03F0917E-421A-4BCB-A614-5E33D8210B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 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460E7D43-8E75-4831-8441-1B60C99AA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8300" y="2546328"/>
            <a:ext cx="2440353" cy="1761456"/>
          </a:xfrm>
          <a:prstGeom prst="rect">
            <a:avLst/>
          </a:prstGeom>
        </p:spPr>
      </p:pic>
      <p:sp>
        <p:nvSpPr>
          <p:cNvPr id="32" name="Content Placeholder 28">
            <a:extLst>
              <a:ext uri="{FF2B5EF4-FFF2-40B4-BE49-F238E27FC236}">
                <a16:creationId xmlns:a16="http://schemas.microsoft.com/office/drawing/2014/main" id="{FF71FF9D-D51B-4B95-94BA-659C425B95B1}"/>
              </a:ext>
            </a:extLst>
          </p:cNvPr>
          <p:cNvSpPr txBox="1">
            <a:spLocks/>
          </p:cNvSpPr>
          <p:nvPr/>
        </p:nvSpPr>
        <p:spPr>
          <a:xfrm>
            <a:off x="6147725" y="648930"/>
            <a:ext cx="5498175" cy="5231963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“Embarked” feature was filled with most frequently used location.</a:t>
            </a:r>
          </a:p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Categorical Embarked feature was converted to Ordinal values.</a:t>
            </a: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S-</a:t>
            </a:r>
            <a:r>
              <a:rPr lang="en-IN" dirty="0" err="1">
                <a:latin typeface="Dubai" panose="020B0503030403030204" pitchFamily="34" charset="-78"/>
                <a:cs typeface="Dubai" panose="020B0503030403030204" pitchFamily="34" charset="-78"/>
              </a:rPr>
              <a:t>Southamptom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, </a:t>
            </a: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C-Cherbourg, </a:t>
            </a: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Q-Queenstown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6A3BD-EB24-4508-9318-1E7BE0B3F09C}"/>
              </a:ext>
            </a:extLst>
          </p:cNvPr>
          <p:cNvSpPr txBox="1"/>
          <p:nvPr/>
        </p:nvSpPr>
        <p:spPr>
          <a:xfrm>
            <a:off x="4270887" y="48209"/>
            <a:ext cx="53113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Dubai" panose="020B0503030403030204" pitchFamily="34" charset="-78"/>
                <a:cs typeface="Dubai" panose="020B0503030403030204" pitchFamily="34" charset="-78"/>
              </a:rPr>
              <a:t>“Embarked” Feature</a:t>
            </a:r>
          </a:p>
        </p:txBody>
      </p:sp>
    </p:spTree>
    <p:extLst>
      <p:ext uri="{BB962C8B-B14F-4D97-AF65-F5344CB8AC3E}">
        <p14:creationId xmlns:p14="http://schemas.microsoft.com/office/powerpoint/2010/main" val="3319445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5854C-C619-43F1-89E1-A99F80C39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" name="Recording #3">
            <a:hlinkClick r:id="" action="ppaction://media"/>
            <a:extLst>
              <a:ext uri="{FF2B5EF4-FFF2-40B4-BE49-F238E27FC236}">
                <a16:creationId xmlns:a16="http://schemas.microsoft.com/office/drawing/2014/main" id="{A8D705C5-FF65-4EA9-9E53-F79F241D2E4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8396" y="369651"/>
            <a:ext cx="10984283" cy="5904689"/>
          </a:xfrm>
        </p:spPr>
      </p:pic>
    </p:spTree>
    <p:extLst>
      <p:ext uri="{BB962C8B-B14F-4D97-AF65-F5344CB8AC3E}">
        <p14:creationId xmlns:p14="http://schemas.microsoft.com/office/powerpoint/2010/main" val="309524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05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FACCD-7652-416E-AFBF-70C4F43E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941" y="0"/>
            <a:ext cx="10377489" cy="1003300"/>
          </a:xfrm>
        </p:spPr>
        <p:txBody>
          <a:bodyPr>
            <a:normAutofit/>
          </a:bodyPr>
          <a:lstStyle/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Decision Tree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E78B7-953B-4B6B-BFC4-B0C7016C6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57982"/>
            <a:ext cx="12192000" cy="425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401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ontent Placeholder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67B2B10-BAC1-4902-BD64-18B4C525B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74263" y="3072871"/>
            <a:ext cx="4046001" cy="109242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7AD112-4EBE-4160-BAEF-34852C058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1202989" cy="11811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000" dirty="0">
                <a:latin typeface="Dubai" panose="020B0503030403030204" pitchFamily="34" charset="-78"/>
                <a:cs typeface="Dubai" panose="020B0503030403030204" pitchFamily="34" charset="-78"/>
              </a:rPr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828450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B8DDB-1A1A-4E5F-AAD6-4A2F484D3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1A815-1384-4D9D-9C3D-D593D12A6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Predicting if a passenger survived the tragedy.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 Survived variable used for prediction will be 0 and 1.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8442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729D1C44-1DC2-46A3-AF4D-6CF3F03E7AE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8441D71-9427-4E52-9D00-DA5DCD60838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99D64EDB-A847-4FFD-A1A0-F682EFB878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E1462D21-CAC4-4C52-95C9-E5C0DE3E9C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9A48DF8F-07DF-48F2-944C-97808BBD26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1DBC7527-D323-4A52-8055-50480E532BD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7FDC9880-BEB7-4458-9A76-FD74CA58DA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3" name="Rounded Rectangle 4">
            <a:extLst>
              <a:ext uri="{FF2B5EF4-FFF2-40B4-BE49-F238E27FC236}">
                <a16:creationId xmlns:a16="http://schemas.microsoft.com/office/drawing/2014/main" id="{0DF3F811-7293-4792-B4BE-C473322AACC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Content Placeholder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C65B1C7-37CA-4968-BF85-4CAF3D2C4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31456" y="1011765"/>
            <a:ext cx="2425879" cy="45467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2E4B95-4723-4579-B6B6-D4E94167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5" y="1380068"/>
            <a:ext cx="497830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6000" dirty="0">
                <a:latin typeface="Dubai" panose="020B0503030403030204" pitchFamily="34" charset="-78"/>
                <a:cs typeface="Dubai" panose="020B0503030403030204" pitchFamily="34" charset="-78"/>
              </a:rPr>
              <a:t>Sample Results of Test Data</a:t>
            </a:r>
          </a:p>
        </p:txBody>
      </p:sp>
    </p:spTree>
    <p:extLst>
      <p:ext uri="{BB962C8B-B14F-4D97-AF65-F5344CB8AC3E}">
        <p14:creationId xmlns:p14="http://schemas.microsoft.com/office/powerpoint/2010/main" val="6455091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A1A105F6-62DA-4868-9791-8F754FEB7591}"/>
              </a:ext>
            </a:extLst>
          </p:cNvPr>
          <p:cNvSpPr/>
          <p:nvPr/>
        </p:nvSpPr>
        <p:spPr>
          <a:xfrm>
            <a:off x="3901282" y="2308403"/>
            <a:ext cx="4546060" cy="1653702"/>
          </a:xfrm>
          <a:prstGeom prst="round2Diag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800" dirty="0">
                <a:latin typeface="Dubai" panose="020B0503030403030204" pitchFamily="34" charset="-78"/>
                <a:cs typeface="Dubai" panose="020B0503030403030204" pitchFamily="34" charset="-78"/>
              </a:rPr>
              <a:t>Thank you !! </a:t>
            </a:r>
            <a:r>
              <a:rPr lang="en-IN" sz="4800" dirty="0">
                <a:latin typeface="Dubai" panose="020B0503030403030204" pitchFamily="34" charset="-78"/>
                <a:cs typeface="Dubai" panose="020B0503030403030204" pitchFamily="34" charset="-78"/>
                <a:sym typeface="Wingdings" panose="05000000000000000000" pitchFamily="2" charset="2"/>
              </a:rPr>
              <a:t> </a:t>
            </a:r>
            <a:endParaRPr lang="en-IN" sz="4800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97971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C7B9-AB37-4F90-B55C-76CD8FBA0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600" y="2311400"/>
            <a:ext cx="10018713" cy="1752599"/>
          </a:xfrm>
        </p:spPr>
        <p:txBody>
          <a:bodyPr>
            <a:noAutofit/>
          </a:bodyPr>
          <a:lstStyle/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Questions ?</a:t>
            </a: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&amp;</a:t>
            </a: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Suggestions..!</a:t>
            </a:r>
          </a:p>
        </p:txBody>
      </p:sp>
    </p:spTree>
    <p:extLst>
      <p:ext uri="{BB962C8B-B14F-4D97-AF65-F5344CB8AC3E}">
        <p14:creationId xmlns:p14="http://schemas.microsoft.com/office/powerpoint/2010/main" val="1144334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D3F38-8EDF-4DAB-874F-121FF4829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695035"/>
            <a:ext cx="10018713" cy="1752599"/>
          </a:xfrm>
        </p:spPr>
        <p:txBody>
          <a:bodyPr>
            <a:normAutofit/>
          </a:bodyPr>
          <a:lstStyle/>
          <a:p>
            <a:r>
              <a:rPr lang="en-IN" sz="4800" dirty="0">
                <a:latin typeface="Dubai" panose="020B0503030403030204" pitchFamily="34" charset="-78"/>
                <a:cs typeface="Dubai" panose="020B0503030403030204" pitchFamily="34" charset="-78"/>
              </a:rPr>
              <a:t>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6C677-DE7C-4103-9DF5-E8BF154DA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sz="2900" b="1" dirty="0">
                <a:latin typeface="Dubai" panose="020B0503030403030204" pitchFamily="34" charset="-78"/>
                <a:cs typeface="Dubai" panose="020B0503030403030204" pitchFamily="34" charset="-78"/>
              </a:rPr>
              <a:t>Classified As:</a:t>
            </a:r>
          </a:p>
          <a:p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r>
              <a:rPr lang="en-IN" sz="2600" b="1" i="1" dirty="0">
                <a:latin typeface="Dubai" panose="020B0503030403030204" pitchFamily="34" charset="-78"/>
                <a:cs typeface="Dubai" panose="020B0503030403030204" pitchFamily="34" charset="-78"/>
              </a:rPr>
              <a:t>Training Data:</a:t>
            </a: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	</a:t>
            </a:r>
            <a:r>
              <a:rPr lang="en-IN" b="1" i="1" dirty="0">
                <a:latin typeface="Dubai" panose="020B0503030403030204" pitchFamily="34" charset="-78"/>
                <a:cs typeface="Dubai" panose="020B0503030403030204" pitchFamily="34" charset="-78"/>
              </a:rPr>
              <a:t>(891 tuples)</a:t>
            </a:r>
          </a:p>
          <a:p>
            <a:pPr marL="0" indent="0">
              <a:buNone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	</a:t>
            </a: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Will be used to build and train the machine learning model. Training set will have the ground 	truth for each passenger (0 or 1). </a:t>
            </a:r>
          </a:p>
          <a:p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r>
              <a:rPr lang="en-IN" sz="2600" b="1" i="1" dirty="0">
                <a:latin typeface="Dubai" panose="020B0503030403030204" pitchFamily="34" charset="-78"/>
                <a:cs typeface="Dubai" panose="020B0503030403030204" pitchFamily="34" charset="-78"/>
              </a:rPr>
              <a:t>Test Data:  (418 tuples)</a:t>
            </a:r>
          </a:p>
          <a:p>
            <a:pPr marL="0" indent="0">
              <a:buNone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	</a:t>
            </a: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Will be used to test or see how accurate the model will work if there is an unseen data. </a:t>
            </a:r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76403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8">
            <a:extLst>
              <a:ext uri="{FF2B5EF4-FFF2-40B4-BE49-F238E27FC236}">
                <a16:creationId xmlns:a16="http://schemas.microsoft.com/office/drawing/2014/main" id="{3CF6CC4E-F8AE-46B8-AF42-C264DA9FF8A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AEAD399-3691-4CD7-B52B-C9B09436EF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910AD751-06FB-4939-907D-5875B9B6B8D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534E01E2-CF3B-4438-B865-7B0F1D9466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779656F-F5D3-4C3F-A487-6302E3652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E472999E-58E4-45E0-8214-7F53A22709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38931F4-BE0D-49CA-A368-314C02CCB7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7" name="Rounded Rectangle 16">
            <a:extLst>
              <a:ext uri="{FF2B5EF4-FFF2-40B4-BE49-F238E27FC236}">
                <a16:creationId xmlns:a16="http://schemas.microsoft.com/office/drawing/2014/main" id="{2D6217BA-2280-4A9E-9B69-707DF505250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C05081-6094-4578-B7EA-A5C19D3EF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477" y="2608441"/>
            <a:ext cx="6567949" cy="20864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4C6948-8193-4B79-8BCC-16E04C3CD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287" y="190500"/>
            <a:ext cx="2812385" cy="1619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Dubai" panose="020B0503030403030204" pitchFamily="34" charset="-78"/>
                <a:cs typeface="Dubai" panose="020B0503030403030204" pitchFamily="34" charset="-78"/>
              </a:rPr>
              <a:t>DATA DICTIONARY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41931-A48E-4BAF-A133-968E3DA08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2" y="1671485"/>
            <a:ext cx="2812387" cy="4503174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Passenger ID  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Passenger Class  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Passenger Name  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Sex  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Age  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Number of passenger's siblings and spouses on board  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Number of passenger's parents and children on board  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Ticket Number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Fare  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Cabin  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City where passenger embarked</a:t>
            </a:r>
          </a:p>
          <a:p>
            <a:pPr>
              <a:lnSpc>
                <a:spcPct val="90000"/>
              </a:lnSpc>
            </a:pPr>
            <a:r>
              <a:rPr lang="en-IN" sz="2600" dirty="0">
                <a:latin typeface="Dubai" panose="020B0503030403030204" pitchFamily="34" charset="-78"/>
                <a:cs typeface="Dubai" panose="020B0503030403030204" pitchFamily="34" charset="-78"/>
              </a:rPr>
              <a:t>Survival</a:t>
            </a:r>
          </a:p>
          <a:p>
            <a:pPr>
              <a:lnSpc>
                <a:spcPct val="90000"/>
              </a:lnSpc>
            </a:pPr>
            <a:endParaRPr lang="en-IN" sz="700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077CDE8-AE76-4DE4-9244-404F696C4616}"/>
              </a:ext>
            </a:extLst>
          </p:cNvPr>
          <p:cNvSpPr txBox="1">
            <a:spLocks/>
          </p:cNvSpPr>
          <p:nvPr/>
        </p:nvSpPr>
        <p:spPr>
          <a:xfrm>
            <a:off x="4943413" y="1094274"/>
            <a:ext cx="6167039" cy="10688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3200" dirty="0">
                <a:latin typeface="Dubai" panose="020B0503030403030204" pitchFamily="34" charset="-78"/>
                <a:cs typeface="Dubai" panose="020B0503030403030204" pitchFamily="34" charset="-78"/>
              </a:rPr>
              <a:t>Sample Dataset</a:t>
            </a:r>
          </a:p>
        </p:txBody>
      </p:sp>
    </p:spTree>
    <p:extLst>
      <p:ext uri="{BB962C8B-B14F-4D97-AF65-F5344CB8AC3E}">
        <p14:creationId xmlns:p14="http://schemas.microsoft.com/office/powerpoint/2010/main" val="2738664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96">
            <a:extLst>
              <a:ext uri="{FF2B5EF4-FFF2-40B4-BE49-F238E27FC236}">
                <a16:creationId xmlns:a16="http://schemas.microsoft.com/office/drawing/2014/main" id="{3CF6CC4E-F8AE-46B8-AF42-C264DA9FF8A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12" name="Freeform 6">
              <a:extLst>
                <a:ext uri="{FF2B5EF4-FFF2-40B4-BE49-F238E27FC236}">
                  <a16:creationId xmlns:a16="http://schemas.microsoft.com/office/drawing/2014/main" id="{DAEAD399-3691-4CD7-B52B-C9B09436EF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910AD751-06FB-4939-907D-5875B9B6B8D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534E01E2-CF3B-4438-B865-7B0F1D9466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1779656F-F5D3-4C3F-A487-6302E3652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E472999E-58E4-45E0-8214-7F53A22709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538931F4-BE0D-49CA-A368-314C02CCB7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3" name="Rounded Rectangle 16">
            <a:extLst>
              <a:ext uri="{FF2B5EF4-FFF2-40B4-BE49-F238E27FC236}">
                <a16:creationId xmlns:a16="http://schemas.microsoft.com/office/drawing/2014/main" id="{2D6217BA-2280-4A9E-9B69-707DF505250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4" name="Picture 1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522BC67-CD26-4569-99E0-33F04377F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401" y="1011765"/>
            <a:ext cx="2940960" cy="45467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D06EB1-F9EE-4332-94F0-F11EA09AE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2812385" cy="1752599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b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PROJECT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E4A13-AE46-4331-A4A1-270EC24FA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2812387" cy="3124201"/>
          </a:xfrm>
        </p:spPr>
        <p:txBody>
          <a:bodyPr>
            <a:normAutofit/>
          </a:bodyPr>
          <a:lstStyle/>
          <a:p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249598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9">
            <a:extLst>
              <a:ext uri="{FF2B5EF4-FFF2-40B4-BE49-F238E27FC236}">
                <a16:creationId xmlns:a16="http://schemas.microsoft.com/office/drawing/2014/main" id="{86A198EF-6B7D-4B36-8666-4EE5A3BC45B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ounded Rectangle 16">
            <a:extLst>
              <a:ext uri="{FF2B5EF4-FFF2-40B4-BE49-F238E27FC236}">
                <a16:creationId xmlns:a16="http://schemas.microsoft.com/office/drawing/2014/main" id="{17348318-06B3-4581-BDC7-8BB5ACC0DD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13">
            <a:extLst>
              <a:ext uri="{FF2B5EF4-FFF2-40B4-BE49-F238E27FC236}">
                <a16:creationId xmlns:a16="http://schemas.microsoft.com/office/drawing/2014/main" id="{284EDEE4-D512-4009-8EEF-CE63D5996DC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0D0D74DB-6C71-4213-85FF-20DD13769E4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4E2ECCA0-3402-41F6-B3F0-C0614487A0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E8D51413-DF87-4855-8485-2BD24C20D32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BDD05C6A-7DF1-4600-883B-B5E8D24154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47050BDD-AE45-4BCF-A4B4-E66D549931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BFDB4D1-F713-4EE1-9802-3EC51960B2A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68D8AA6-68BA-47C0-8D37-CBD157BC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1284051"/>
            <a:ext cx="2812385" cy="3723836"/>
          </a:xfrm>
        </p:spPr>
        <p:txBody>
          <a:bodyPr>
            <a:normAutofit/>
          </a:bodyPr>
          <a:lstStyle/>
          <a:p>
            <a:r>
              <a:rPr lang="en-IN" sz="3300" dirty="0">
                <a:solidFill>
                  <a:srgbClr val="000000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DATA MINING ALGORITHMS</a:t>
            </a:r>
          </a:p>
        </p:txBody>
      </p:sp>
      <p:graphicFrame>
        <p:nvGraphicFramePr>
          <p:cNvPr id="47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7971066"/>
              </p:ext>
            </p:extLst>
          </p:nvPr>
        </p:nvGraphicFramePr>
        <p:xfrm>
          <a:off x="4941201" y="992181"/>
          <a:ext cx="6237359" cy="4566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6195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4FCAD-2EEA-423A-9386-59554A315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IN" sz="8000" dirty="0">
                <a:latin typeface="Dubai" panose="020B0503030403030204" pitchFamily="34" charset="-78"/>
                <a:cs typeface="Dubai" panose="020B0503030403030204" pitchFamily="34" charset="-78"/>
              </a:rPr>
            </a:br>
            <a:br>
              <a:rPr lang="en-IN" sz="8000" dirty="0">
                <a:latin typeface="Dubai" panose="020B0503030403030204" pitchFamily="34" charset="-78"/>
                <a:cs typeface="Dubai" panose="020B0503030403030204" pitchFamily="34" charset="-78"/>
              </a:rPr>
            </a:br>
            <a:br>
              <a:rPr lang="en-IN" sz="8000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IN" sz="8000" dirty="0">
                <a:latin typeface="Dubai" panose="020B0503030403030204" pitchFamily="34" charset="-78"/>
                <a:cs typeface="Dubai" panose="020B0503030403030204" pitchFamily="34" charset="-78"/>
              </a:rPr>
              <a:t>Visualization</a:t>
            </a:r>
          </a:p>
        </p:txBody>
      </p:sp>
    </p:spTree>
    <p:extLst>
      <p:ext uri="{BB962C8B-B14F-4D97-AF65-F5344CB8AC3E}">
        <p14:creationId xmlns:p14="http://schemas.microsoft.com/office/powerpoint/2010/main" val="2198177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0408-12AA-4242-AE22-17FD06D11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Observation based on 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74EA74-5D68-40DC-81D0-54631B895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5317" y="2332704"/>
            <a:ext cx="6150768" cy="31242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6852B2E-64AA-445A-9448-ECF835F293C7}"/>
              </a:ext>
            </a:extLst>
          </p:cNvPr>
          <p:cNvSpPr/>
          <p:nvPr/>
        </p:nvSpPr>
        <p:spPr>
          <a:xfrm>
            <a:off x="7787148" y="1986116"/>
            <a:ext cx="4296697" cy="4689987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Most of the passengers are of age 15 – 40</a:t>
            </a:r>
          </a:p>
          <a:p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Children of age less than 5 and passengers of age 60 to 80 has higher survival rate.</a:t>
            </a:r>
          </a:p>
          <a:p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 Age to be considered for the model training. </a:t>
            </a:r>
          </a:p>
        </p:txBody>
      </p:sp>
    </p:spTree>
    <p:extLst>
      <p:ext uri="{BB962C8B-B14F-4D97-AF65-F5344CB8AC3E}">
        <p14:creationId xmlns:p14="http://schemas.microsoft.com/office/powerpoint/2010/main" val="2909736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1A8A2-A3F1-4058-B2EE-246054EE5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485" y="46703"/>
            <a:ext cx="10018713" cy="1752599"/>
          </a:xfrm>
        </p:spPr>
        <p:txBody>
          <a:bodyPr/>
          <a:lstStyle/>
          <a:p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Observation based on EMBARKED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7F072DA-5C2F-48AD-8696-C3FE7EE0D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491" y="1877961"/>
            <a:ext cx="4296697" cy="4908262"/>
          </a:xfrm>
          <a:prstGeom prst="rect">
            <a:avLst/>
          </a:prstGeom>
        </p:spPr>
      </p:pic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79751580-C9EF-4965-9415-D1C22DEE8CC3}"/>
              </a:ext>
            </a:extLst>
          </p:cNvPr>
          <p:cNvSpPr/>
          <p:nvPr/>
        </p:nvSpPr>
        <p:spPr>
          <a:xfrm>
            <a:off x="4513637" y="2074608"/>
            <a:ext cx="4296697" cy="4689987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Survival rate was higher for the females port of embarkation, however survival rate is high for the passengers who paid higher fair.</a:t>
            </a:r>
          </a:p>
          <a:p>
            <a:endParaRPr lang="en-IN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Dubai" panose="020B0503030403030204" pitchFamily="34" charset="-78"/>
                <a:cs typeface="Dubai" panose="020B0503030403030204" pitchFamily="34" charset="-78"/>
              </a:rPr>
              <a:t>Since port of embarkation correlates with survivability, embarkment to be considered.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7F33B23-4314-4939-A5B2-6530BFC2C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334" y="1632156"/>
            <a:ext cx="3405078" cy="522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2324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1350</TotalTime>
  <Words>445</Words>
  <Application>Microsoft Office PowerPoint</Application>
  <PresentationFormat>Widescreen</PresentationFormat>
  <Paragraphs>71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Arial Black</vt:lpstr>
      <vt:lpstr>Corbel</vt:lpstr>
      <vt:lpstr>Dubai</vt:lpstr>
      <vt:lpstr>Wingdings</vt:lpstr>
      <vt:lpstr>Parallax</vt:lpstr>
      <vt:lpstr>TITANIC:  MACHINE LEARNING FROM DISASTER </vt:lpstr>
      <vt:lpstr>PROBLEM DEFINITION</vt:lpstr>
      <vt:lpstr>DATA SET</vt:lpstr>
      <vt:lpstr>DATA DICTIONARY</vt:lpstr>
      <vt:lpstr>      PROJECT PLAN</vt:lpstr>
      <vt:lpstr>DATA MINING ALGORITHMS</vt:lpstr>
      <vt:lpstr>   Visualization</vt:lpstr>
      <vt:lpstr>Observation based on AGE</vt:lpstr>
      <vt:lpstr>Observation based on EMBARKED</vt:lpstr>
      <vt:lpstr>Observation based on PClass</vt:lpstr>
      <vt:lpstr>Filling missing values for age, comparing PClass and Gender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Decision Tree</vt:lpstr>
      <vt:lpstr>Accuracy</vt:lpstr>
      <vt:lpstr>Sample Results of Test Data</vt:lpstr>
      <vt:lpstr>PowerPoint Presentation</vt:lpstr>
      <vt:lpstr>Questions ? &amp; Suggestions..!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TITANIC: MACHINE LEARNING FROM DISASTER</dc:title>
  <dc:creator>Venkata Sai Kishan Kandirelli</dc:creator>
  <cp:lastModifiedBy>Dhanush Mahesala Chandrashekar</cp:lastModifiedBy>
  <cp:revision>59</cp:revision>
  <dcterms:created xsi:type="dcterms:W3CDTF">2017-11-28T01:30:56Z</dcterms:created>
  <dcterms:modified xsi:type="dcterms:W3CDTF">2018-06-19T02:16:54Z</dcterms:modified>
</cp:coreProperties>
</file>